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660" autoAdjust="0"/>
  </p:normalViewPr>
  <p:slideViewPr>
    <p:cSldViewPr snapToGrid="0">
      <p:cViewPr>
        <p:scale>
          <a:sx n="91" d="100"/>
          <a:sy n="91" d="100"/>
        </p:scale>
        <p:origin x="76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D33427-FD44-30A1-BA22-896A22094F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0E7535-1D7C-7E4E-B6BF-1F1BFEBA5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6E1A0-8FC9-3ACD-CAA4-5AAC8E0A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046BC4-CF33-E40E-45B9-7EA0081CF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C6AA53-546C-9E7F-2B5B-CAFF253FC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953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5CB015-4143-A8CA-8AAD-9946D4FB6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ABE9CB-7A17-6605-EDEA-1FD9318DF8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C4510D-675D-393A-CCCE-A7AA0FA6F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AF21EF-8C40-F3E6-3379-8D09B7EB8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B158F1-423F-A5FF-793B-91068A7F2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819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93794CE-1EA0-8EAD-5E3B-E4A9A6CB60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52CEAD-2012-E16C-B731-02260BCC4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79D2E4-D49D-1052-F847-0E77C7A1D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84AE9B-00A5-7C29-47B1-803AD789C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E499DB-1317-9C55-5D64-7D540C0BB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205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50E307-E5B2-DF00-4322-134E0B337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4158BD-38DD-D12C-5044-D9BC7FEB5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AA8192-6EAC-38F8-6285-5F988C973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392D65-4393-778C-E05C-0D57B7952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C29F84-622F-6AB2-4133-EFE2BD98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47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FC6366-3A63-F134-246F-5C8EAA6DB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7313B2-22F4-7552-51FE-14437EFDBE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AC2DF1-1405-9BD8-8C1D-642D21D57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840EAF-278D-6536-F447-26150E686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37E5A4-D5EC-6D4A-EC07-D5789966C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784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D2FD29-C0F6-82ED-FD0D-D7A8C1E3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E955ED-1687-A80A-6416-6D9F5042D1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ADC243-7DDB-070E-F772-65D67D69D2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5E7BE3-6940-2C37-0428-BED7B9935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D202C2-348A-4F25-E14E-FECA1BA7C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616ECB-FC3F-61A0-5AF4-98E344C33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18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EB842E-15E9-863E-569E-16DECFBB1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DE304F-9A06-1F45-C416-D04333603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9DFA1B-01CF-D34E-9ECB-D26080CF37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F0E805D-5863-A464-F253-F4175EF9D2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874910-A637-4A1A-0565-D6580F43FF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1E315E-2E93-CD69-F533-590F97630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F9590F-C40D-37A7-ABF3-4BBDE1FD1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6B9C041-F32B-2763-E7FD-B3BDD19D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490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D635E-BEAF-0D59-C4C6-636391E25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00E3FD4-C798-697F-FA7A-74BF8731F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FD20320-A36E-3D9F-45AF-E0E05F10D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3487CF-F059-23AD-5706-F4DD82ABE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8963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3BF5C6-828E-910E-A89E-F04729120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477A8F-E16F-27DD-BCF5-01366191C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468BCA-52AC-B78B-E3D2-B8AF46C1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6008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03610E-9713-EF9B-D7C0-E93BC9D61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38F8F9-2A2F-2075-CDA8-5B0602000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14A8D4E-3E59-8878-9EF2-455BFEE704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F9349F-B811-E170-D929-46DEBBA44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1DD368-3B51-0562-23A3-070B84749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738F3C-816B-8C5B-FF63-BD1B6CABE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498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CCBFF8-D77A-E9F0-0808-ED6082DB6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B3FF89C-44A1-E9F8-3FBC-4F4B145B12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54B7CF-84B6-C9F5-8820-C0C9809091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D21845-F81F-5A49-8327-5ACF40348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98E99F-760D-6BAD-8FD9-9E56B4387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D659AA-5A97-3855-BB7C-DA20B34D6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622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0DEAAC3-4A98-FD35-689C-C5D8CC03B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9C8376-77AD-769F-94F1-548757469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4A37D9-8F6D-C2F9-5D51-4F2AD35225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F97E2-8EA0-4470-AB76-C65A0EF071F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1DA931-C4A7-CA77-57D7-467291D557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2FA426-25AD-8305-B94D-BF05D24F7E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7C339-B7F4-40DB-BBB1-1BB11EFAE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284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youtube.com/watch?v=NTdtPJFSmZU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9AB733-2CE4-9751-B97C-C45F3C25BC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3804" y="1157264"/>
            <a:ext cx="9944391" cy="2387600"/>
          </a:xfrm>
        </p:spPr>
        <p:txBody>
          <a:bodyPr/>
          <a:lstStyle/>
          <a:p>
            <a:r>
              <a:rPr lang="en-US" altLang="ko-KR" dirty="0"/>
              <a:t>COLONY </a:t>
            </a:r>
            <a:r>
              <a:rPr lang="ko-KR" altLang="en-US" dirty="0"/>
              <a:t>에서 사용할 기법</a:t>
            </a:r>
          </a:p>
        </p:txBody>
      </p:sp>
    </p:spTree>
    <p:extLst>
      <p:ext uri="{BB962C8B-B14F-4D97-AF65-F5344CB8AC3E}">
        <p14:creationId xmlns:p14="http://schemas.microsoft.com/office/powerpoint/2010/main" val="1368867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1AC6E-C2D5-A190-8C71-CC2BAE37E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19</a:t>
            </a:r>
            <a:r>
              <a:rPr lang="ko-KR" altLang="en-US" dirty="0"/>
              <a:t>년도 공학대전 </a:t>
            </a:r>
            <a:br>
              <a:rPr lang="en-US" altLang="ko-KR" dirty="0"/>
            </a:br>
            <a:r>
              <a:rPr lang="en-US" altLang="ko-KR" dirty="0"/>
              <a:t>Direct X 11 </a:t>
            </a:r>
            <a:r>
              <a:rPr lang="ko-KR" altLang="en-US" dirty="0"/>
              <a:t>또는 </a:t>
            </a:r>
            <a:r>
              <a:rPr lang="en-US" altLang="ko-KR" dirty="0"/>
              <a:t>12</a:t>
            </a:r>
            <a:r>
              <a:rPr lang="ko-KR" altLang="en-US" dirty="0"/>
              <a:t>연구 목적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AFC05E-4B20-4654-80A9-C6701AAD1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82263"/>
          </a:xfrm>
        </p:spPr>
        <p:txBody>
          <a:bodyPr>
            <a:normAutofit fontScale="47500" lnSpcReduction="20000"/>
          </a:bodyPr>
          <a:lstStyle/>
          <a:p>
            <a:r>
              <a:rPr lang="en-US" altLang="ko-KR" dirty="0"/>
              <a:t>1. DirectX12</a:t>
            </a:r>
            <a:r>
              <a:rPr lang="ko-KR" altLang="en-US" dirty="0"/>
              <a:t>를 이용한 애니메이션</a:t>
            </a:r>
            <a:r>
              <a:rPr lang="en-US" altLang="ko-KR" dirty="0"/>
              <a:t>, </a:t>
            </a:r>
            <a:r>
              <a:rPr lang="ko-KR" altLang="en-US" dirty="0" err="1"/>
              <a:t>쉐이더</a:t>
            </a:r>
            <a:r>
              <a:rPr lang="ko-KR" altLang="en-US" dirty="0"/>
              <a:t> 프로그래밍</a:t>
            </a:r>
          </a:p>
          <a:p>
            <a:endParaRPr lang="ko-KR" altLang="en-US" dirty="0"/>
          </a:p>
          <a:p>
            <a:r>
              <a:rPr lang="en-US" altLang="ko-KR" dirty="0"/>
              <a:t>2. DirectX11 </a:t>
            </a:r>
            <a:r>
              <a:rPr lang="ko-KR" altLang="en-US" dirty="0"/>
              <a:t>기반 </a:t>
            </a:r>
            <a:r>
              <a:rPr lang="en-US" altLang="ko-KR" dirty="0"/>
              <a:t>pc </a:t>
            </a:r>
            <a:r>
              <a:rPr lang="ko-KR" altLang="en-US" dirty="0"/>
              <a:t>게임을 개발함으로써 근본적인 개발 능력</a:t>
            </a:r>
          </a:p>
          <a:p>
            <a:endParaRPr lang="ko-KR" altLang="en-US" dirty="0"/>
          </a:p>
          <a:p>
            <a:r>
              <a:rPr lang="en-US" altLang="ko-KR" dirty="0"/>
              <a:t>3. DirectX12</a:t>
            </a:r>
            <a:r>
              <a:rPr lang="ko-KR" altLang="en-US" dirty="0"/>
              <a:t>를 이용한 </a:t>
            </a:r>
            <a:r>
              <a:rPr lang="en-US" altLang="ko-KR" dirty="0"/>
              <a:t>3D </a:t>
            </a:r>
            <a:r>
              <a:rPr lang="ko-KR" altLang="en-US" dirty="0"/>
              <a:t>그래픽 </a:t>
            </a:r>
            <a:r>
              <a:rPr lang="ko-KR" altLang="en-US" dirty="0" err="1"/>
              <a:t>랜더링</a:t>
            </a:r>
            <a:r>
              <a:rPr lang="ko-KR" altLang="en-US" dirty="0"/>
              <a:t> </a:t>
            </a:r>
          </a:p>
          <a:p>
            <a:pPr marL="0" indent="0">
              <a:buNone/>
            </a:pPr>
            <a:r>
              <a:rPr lang="en-US" altLang="ko-KR" dirty="0"/>
              <a:t>	(</a:t>
            </a:r>
            <a:r>
              <a:rPr lang="ko-KR" altLang="en-US" dirty="0" err="1"/>
              <a:t>블룸</a:t>
            </a:r>
            <a:r>
              <a:rPr lang="ko-KR" altLang="en-US" dirty="0"/>
              <a:t> </a:t>
            </a:r>
            <a:r>
              <a:rPr lang="ko-KR" altLang="en-US" dirty="0" err="1"/>
              <a:t>랜더링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4. DirectX12</a:t>
            </a:r>
            <a:r>
              <a:rPr lang="ko-KR" altLang="en-US" dirty="0"/>
              <a:t>를 사용하여 애니메이션</a:t>
            </a:r>
            <a:r>
              <a:rPr lang="en-US" altLang="ko-KR" dirty="0"/>
              <a:t>, </a:t>
            </a:r>
            <a:r>
              <a:rPr lang="ko-KR" altLang="en-US" dirty="0" err="1"/>
              <a:t>카툰렌더링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 </a:t>
            </a:r>
            <a:r>
              <a:rPr lang="ko-KR" altLang="en-US" dirty="0"/>
              <a:t>그림자</a:t>
            </a:r>
            <a:r>
              <a:rPr lang="en-US" altLang="ko-KR" dirty="0"/>
              <a:t>, </a:t>
            </a:r>
            <a:r>
              <a:rPr lang="ko-KR" altLang="en-US" dirty="0" err="1"/>
              <a:t>파티클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로딩 구현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 </a:t>
            </a:r>
            <a:r>
              <a:rPr lang="en-US" altLang="ko-KR" dirty="0"/>
              <a:t>Direct2D</a:t>
            </a:r>
            <a:r>
              <a:rPr lang="ko-KR" altLang="en-US" dirty="0"/>
              <a:t>를 사용하여 채팅</a:t>
            </a:r>
            <a:r>
              <a:rPr lang="en-US" altLang="ko-KR" dirty="0"/>
              <a:t>, UI</a:t>
            </a:r>
            <a:r>
              <a:rPr lang="ko-KR" altLang="en-US" dirty="0"/>
              <a:t>구현</a:t>
            </a:r>
          </a:p>
          <a:p>
            <a:pPr marL="0" indent="0">
              <a:buNone/>
            </a:pPr>
            <a:r>
              <a:rPr lang="ko-KR" altLang="en-US" dirty="0"/>
              <a:t>   </a:t>
            </a:r>
          </a:p>
          <a:p>
            <a:r>
              <a:rPr lang="en-US" altLang="ko-KR" dirty="0"/>
              <a:t>5.DirectX 12</a:t>
            </a:r>
            <a:r>
              <a:rPr lang="ko-KR" altLang="en-US" dirty="0"/>
              <a:t>를 이용하여 환경 </a:t>
            </a:r>
            <a:r>
              <a:rPr lang="ko-KR" altLang="en-US" dirty="0" err="1"/>
              <a:t>매핑등</a:t>
            </a:r>
            <a:r>
              <a:rPr lang="ko-KR" altLang="en-US" dirty="0"/>
              <a:t> 다양한 그래픽 퀄리티 향상</a:t>
            </a:r>
          </a:p>
          <a:p>
            <a:pPr marL="0" indent="0">
              <a:buNone/>
            </a:pPr>
            <a:r>
              <a:rPr lang="en-US" altLang="ko-KR" dirty="0"/>
              <a:t>	IOCP </a:t>
            </a:r>
            <a:r>
              <a:rPr lang="ko-KR" altLang="en-US" dirty="0"/>
              <a:t>소켓 입출력 모델을 이용한 서버 구현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낮은 네트워크 딜레이 구현</a:t>
            </a:r>
          </a:p>
          <a:p>
            <a:endParaRPr lang="ko-KR" altLang="en-US" dirty="0"/>
          </a:p>
          <a:p>
            <a:r>
              <a:rPr lang="en-US" altLang="ko-KR" dirty="0"/>
              <a:t>6. DirectX12</a:t>
            </a:r>
            <a:r>
              <a:rPr lang="ko-KR" altLang="en-US" dirty="0"/>
              <a:t>를 이용한 애니메이션 구현 과 </a:t>
            </a:r>
            <a:r>
              <a:rPr lang="ko-KR" altLang="en-US" dirty="0" err="1"/>
              <a:t>쉐이더</a:t>
            </a:r>
            <a:r>
              <a:rPr lang="ko-KR" altLang="en-US" dirty="0"/>
              <a:t> 프로그래밍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모델과 애니메이션 리소스 제작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스킬 커스터마이징과 </a:t>
            </a:r>
            <a:r>
              <a:rPr lang="en-US" altLang="ko-KR" dirty="0"/>
              <a:t>NPC AI</a:t>
            </a:r>
            <a:r>
              <a:rPr lang="ko-KR" altLang="en-US" dirty="0"/>
              <a:t>구현</a:t>
            </a:r>
          </a:p>
          <a:p>
            <a:endParaRPr lang="ko-KR" altLang="en-US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199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47655-5835-CDFE-8BE3-AA7EB118F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COLOY</a:t>
            </a:r>
            <a:r>
              <a:rPr lang="ko-KR" altLang="en-US" dirty="0"/>
              <a:t>에서 필요한 게임 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6150C5-05DF-C51A-2F4D-7C3672C02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931" y="1657079"/>
            <a:ext cx="11532326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/>
              <a:t>(</a:t>
            </a:r>
            <a:r>
              <a:rPr lang="ko-KR" altLang="en-US" dirty="0"/>
              <a:t>필수사항들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캐릭터 애니메이션 </a:t>
            </a:r>
            <a:r>
              <a:rPr lang="en-US" altLang="ko-KR" dirty="0"/>
              <a:t>(</a:t>
            </a:r>
            <a:r>
              <a:rPr lang="ko-KR" altLang="en-US" dirty="0" err="1"/>
              <a:t>스키닝</a:t>
            </a:r>
            <a:r>
              <a:rPr lang="ko-KR" altLang="en-US" dirty="0"/>
              <a:t> 애니메이션 기술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그림자 </a:t>
            </a:r>
            <a:r>
              <a:rPr lang="en-US" altLang="ko-KR" dirty="0"/>
              <a:t>(</a:t>
            </a:r>
            <a:r>
              <a:rPr lang="ko-KR" altLang="en-US" dirty="0"/>
              <a:t>그림자 매핑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조명 처리</a:t>
            </a:r>
            <a:r>
              <a:rPr lang="en-US" altLang="ko-KR" dirty="0"/>
              <a:t>(</a:t>
            </a:r>
            <a:r>
              <a:rPr lang="en-US" altLang="ko-KR" dirty="0" err="1"/>
              <a:t>Deffered</a:t>
            </a:r>
            <a:r>
              <a:rPr lang="en-US" altLang="ko-KR" dirty="0"/>
              <a:t> Rendering)</a:t>
            </a:r>
          </a:p>
          <a:p>
            <a:endParaRPr lang="en-US" altLang="ko-KR" dirty="0"/>
          </a:p>
          <a:p>
            <a:r>
              <a:rPr lang="ko-KR" altLang="en-US" dirty="0"/>
              <a:t>최적화</a:t>
            </a:r>
            <a:r>
              <a:rPr lang="en-US" altLang="ko-KR" dirty="0"/>
              <a:t>(</a:t>
            </a:r>
            <a:r>
              <a:rPr lang="ko-KR" altLang="en-US" dirty="0"/>
              <a:t>배치 </a:t>
            </a:r>
            <a:r>
              <a:rPr lang="ko-KR" altLang="en-US" dirty="0" err="1"/>
              <a:t>랜더링</a:t>
            </a:r>
            <a:r>
              <a:rPr lang="en-US" altLang="ko-KR" dirty="0"/>
              <a:t>, </a:t>
            </a:r>
            <a:r>
              <a:rPr lang="ko-KR" altLang="en-US" dirty="0"/>
              <a:t>공간 분할기법</a:t>
            </a:r>
            <a:r>
              <a:rPr lang="en-US" altLang="ko-KR" dirty="0"/>
              <a:t>, </a:t>
            </a:r>
            <a:r>
              <a:rPr lang="ko-KR" altLang="en-US" dirty="0"/>
              <a:t>중복 자원 처리</a:t>
            </a:r>
            <a:r>
              <a:rPr lang="en-US" altLang="ko-KR" dirty="0"/>
              <a:t>(</a:t>
            </a:r>
            <a:r>
              <a:rPr lang="ko-KR" altLang="en-US" dirty="0" err="1"/>
              <a:t>메쉬</a:t>
            </a:r>
            <a:r>
              <a:rPr lang="en-US" altLang="ko-KR" dirty="0"/>
              <a:t>,</a:t>
            </a:r>
            <a:r>
              <a:rPr lang="ko-KR" altLang="en-US" dirty="0" err="1"/>
              <a:t>텍스쳐</a:t>
            </a:r>
            <a:r>
              <a:rPr lang="en-US" altLang="ko-KR" dirty="0"/>
              <a:t>))</a:t>
            </a:r>
          </a:p>
          <a:p>
            <a:endParaRPr lang="en-US" altLang="ko-KR" dirty="0"/>
          </a:p>
          <a:p>
            <a:r>
              <a:rPr lang="ko-KR" altLang="en-US" dirty="0"/>
              <a:t>카메라</a:t>
            </a:r>
            <a:r>
              <a:rPr lang="en-US" altLang="ko-KR" dirty="0"/>
              <a:t>(</a:t>
            </a:r>
            <a:r>
              <a:rPr lang="ko-KR" altLang="en-US" dirty="0" err="1"/>
              <a:t>타격감</a:t>
            </a:r>
            <a:r>
              <a:rPr lang="ko-KR" altLang="en-US" dirty="0"/>
              <a:t> </a:t>
            </a:r>
            <a:r>
              <a:rPr lang="ko-KR" altLang="en-US" dirty="0" err="1"/>
              <a:t>설정값</a:t>
            </a:r>
            <a:r>
              <a:rPr lang="ko-KR" altLang="en-US" dirty="0"/>
              <a:t> 연구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9195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E17217-D619-7187-BF69-102768BF1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089" y="32776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highlight>
                  <a:srgbClr val="FFFF00"/>
                </a:highlight>
              </a:rPr>
              <a:t>Bloom </a:t>
            </a:r>
            <a:r>
              <a:rPr lang="ko-KR" altLang="en-US" sz="3600" dirty="0">
                <a:highlight>
                  <a:srgbClr val="FFFF00"/>
                </a:highlight>
              </a:rPr>
              <a:t>효과 기술</a:t>
            </a:r>
            <a:br>
              <a:rPr lang="en-US" altLang="ko-KR" sz="2400" dirty="0"/>
            </a:br>
            <a:r>
              <a:rPr lang="ko-KR" altLang="en-US" sz="2400" dirty="0"/>
              <a:t> </a:t>
            </a:r>
            <a:r>
              <a:rPr lang="en-US" altLang="ko-KR" sz="2400" dirty="0"/>
              <a:t>-&gt; </a:t>
            </a:r>
            <a:r>
              <a:rPr lang="ko-KR" altLang="en-US" sz="2400" dirty="0"/>
              <a:t>투명한 몬스터에 적용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CDD0AD-891F-8327-E3C3-A8751D618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089" y="1578843"/>
            <a:ext cx="5856768" cy="1150180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Bloom </a:t>
            </a:r>
            <a:r>
              <a:rPr lang="ko-KR" altLang="en-US" sz="2000" dirty="0"/>
              <a:t>효과</a:t>
            </a:r>
            <a:r>
              <a:rPr lang="en-US" altLang="ko-KR" sz="2000" dirty="0"/>
              <a:t>: </a:t>
            </a:r>
            <a:r>
              <a:rPr lang="ko-KR" altLang="en-US" sz="2000" dirty="0"/>
              <a:t>빛이 </a:t>
            </a:r>
            <a:r>
              <a:rPr lang="ko-KR" altLang="en-US" sz="2000" dirty="0" err="1"/>
              <a:t>퍼져보이는</a:t>
            </a:r>
            <a:r>
              <a:rPr lang="ko-KR" altLang="en-US" sz="2000" dirty="0"/>
              <a:t> 것 과 같은 효과</a:t>
            </a:r>
          </a:p>
        </p:txBody>
      </p:sp>
      <p:pic>
        <p:nvPicPr>
          <p:cNvPr id="1026" name="Picture 2" descr="screenshot">
            <a:extLst>
              <a:ext uri="{FF2B5EF4-FFF2-40B4-BE49-F238E27FC236}">
                <a16:creationId xmlns:a16="http://schemas.microsoft.com/office/drawing/2014/main" id="{70B41CF6-B90A-A0DA-D654-BB703B968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36" y="3608570"/>
            <a:ext cx="3683598" cy="2455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9F4853C7-77F1-2F76-AB64-746B6295535D}"/>
              </a:ext>
            </a:extLst>
          </p:cNvPr>
          <p:cNvSpPr txBox="1">
            <a:spLocks/>
          </p:cNvSpPr>
          <p:nvPr/>
        </p:nvSpPr>
        <p:spPr>
          <a:xfrm>
            <a:off x="443911" y="3106627"/>
            <a:ext cx="2872562" cy="544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/>
              <a:t>게임 배경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055C89A9-557D-F857-D322-E654D62D7340}"/>
              </a:ext>
            </a:extLst>
          </p:cNvPr>
          <p:cNvSpPr txBox="1">
            <a:spLocks/>
          </p:cNvSpPr>
          <p:nvPr/>
        </p:nvSpPr>
        <p:spPr>
          <a:xfrm>
            <a:off x="414494" y="2030931"/>
            <a:ext cx="3450931" cy="649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HDR</a:t>
            </a:r>
            <a:r>
              <a:rPr lang="ko-KR" altLang="en-US" sz="2000" dirty="0"/>
              <a:t>로 변환 필요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83E5BF-DE78-0EA3-1EEE-EE732715A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9274" y="103079"/>
            <a:ext cx="4214185" cy="654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72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CCDF4D6-BE00-A8BE-513E-854BC2420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0157" y="4232005"/>
            <a:ext cx="3895013" cy="2297807"/>
          </a:xfrm>
          <a:prstGeom prst="rect">
            <a:avLst/>
          </a:prstGeom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361EFE1-4A7D-A179-A6A7-0B0738066E69}"/>
              </a:ext>
            </a:extLst>
          </p:cNvPr>
          <p:cNvSpPr txBox="1">
            <a:spLocks/>
          </p:cNvSpPr>
          <p:nvPr/>
        </p:nvSpPr>
        <p:spPr>
          <a:xfrm>
            <a:off x="426405" y="4724270"/>
            <a:ext cx="3538322" cy="54412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Bloom </a:t>
            </a:r>
            <a:r>
              <a:rPr lang="ko-KR" altLang="en-US" dirty="0"/>
              <a:t>효과 적용 예시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E17A75-35F4-596D-8DC9-34BA9D6D3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729" y="197311"/>
            <a:ext cx="5102218" cy="3875515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BDF472C-6377-0D87-9645-365774279995}"/>
              </a:ext>
            </a:extLst>
          </p:cNvPr>
          <p:cNvSpPr txBox="1">
            <a:spLocks/>
          </p:cNvSpPr>
          <p:nvPr/>
        </p:nvSpPr>
        <p:spPr>
          <a:xfrm>
            <a:off x="296107" y="1589606"/>
            <a:ext cx="5725165" cy="9177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/>
              <a:t>투시경 썼을 때 투명한적이 보임</a:t>
            </a:r>
            <a:r>
              <a:rPr lang="en-US" altLang="ko-KR" sz="2400" dirty="0"/>
              <a:t>. </a:t>
            </a:r>
          </a:p>
          <a:p>
            <a:pPr marL="0" indent="0">
              <a:buNone/>
            </a:pPr>
            <a:r>
              <a:rPr lang="ko-KR" altLang="en-US" sz="2400" dirty="0"/>
              <a:t>투시경 썼을 때의 화면 렌더링할 때 적용</a:t>
            </a:r>
          </a:p>
        </p:txBody>
      </p:sp>
    </p:spTree>
    <p:extLst>
      <p:ext uri="{BB962C8B-B14F-4D97-AF65-F5344CB8AC3E}">
        <p14:creationId xmlns:p14="http://schemas.microsoft.com/office/powerpoint/2010/main" val="1790484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E17217-D619-7187-BF69-102768BF1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178" y="312874"/>
            <a:ext cx="6655576" cy="1280795"/>
          </a:xfrm>
        </p:spPr>
        <p:txBody>
          <a:bodyPr>
            <a:normAutofit fontScale="90000"/>
          </a:bodyPr>
          <a:lstStyle/>
          <a:p>
            <a:r>
              <a:rPr lang="en-US" altLang="ko-KR" dirty="0" err="1">
                <a:highlight>
                  <a:srgbClr val="FFFF00"/>
                </a:highlight>
              </a:rPr>
              <a:t>Imgui</a:t>
            </a:r>
            <a:r>
              <a:rPr lang="ko-KR" altLang="en-US" dirty="0">
                <a:highlight>
                  <a:srgbClr val="FFFF00"/>
                </a:highlight>
              </a:rPr>
              <a:t>라이브러리를 </a:t>
            </a:r>
            <a:br>
              <a:rPr lang="en-US" altLang="ko-KR" dirty="0">
                <a:highlight>
                  <a:srgbClr val="FFFF00"/>
                </a:highlight>
              </a:rPr>
            </a:br>
            <a:r>
              <a:rPr lang="ko-KR" altLang="en-US" dirty="0">
                <a:highlight>
                  <a:srgbClr val="FFFF00"/>
                </a:highlight>
              </a:rPr>
              <a:t>연동을 통한 카메라 설정 </a:t>
            </a:r>
            <a:r>
              <a:rPr lang="en-US" altLang="ko-KR" dirty="0">
                <a:highlight>
                  <a:srgbClr val="FFFF00"/>
                </a:highlight>
              </a:rPr>
              <a:t>UI</a:t>
            </a:r>
            <a:endParaRPr lang="ko-KR" altLang="en-US" dirty="0">
              <a:highlight>
                <a:srgbClr val="FFFF00"/>
              </a:highlight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D1A01E3-F94F-60CE-5F7A-AEB7D3C04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232" y="1668870"/>
            <a:ext cx="5562886" cy="4229317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8C353EB2-FBBD-D870-B374-8785B7566359}"/>
              </a:ext>
            </a:extLst>
          </p:cNvPr>
          <p:cNvSpPr txBox="1">
            <a:spLocks/>
          </p:cNvSpPr>
          <p:nvPr/>
        </p:nvSpPr>
        <p:spPr>
          <a:xfrm>
            <a:off x="737597" y="1593669"/>
            <a:ext cx="4174646" cy="1280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최적의 설정을 위한 카메라 설정 조절 </a:t>
            </a:r>
          </a:p>
        </p:txBody>
      </p:sp>
    </p:spTree>
    <p:extLst>
      <p:ext uri="{BB962C8B-B14F-4D97-AF65-F5344CB8AC3E}">
        <p14:creationId xmlns:p14="http://schemas.microsoft.com/office/powerpoint/2010/main" val="2637945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B481F2-5925-FE0F-3656-19884A325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highlight>
                  <a:srgbClr val="FFFF00"/>
                </a:highlight>
              </a:rPr>
              <a:t>파티클</a:t>
            </a:r>
            <a:r>
              <a:rPr lang="ko-KR" altLang="en-US" dirty="0">
                <a:highlight>
                  <a:srgbClr val="FFFF00"/>
                </a:highlight>
              </a:rPr>
              <a:t> 렌더링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1AF939-C368-2BC7-575C-8D6A4F862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예시 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https://www.youtube.com/watch?v=NTdtPJFSmZU</a:t>
            </a: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en-US" altLang="ko-KR" dirty="0"/>
              <a:t>-</a:t>
            </a:r>
            <a:r>
              <a:rPr lang="ko-KR" altLang="en-US" dirty="0"/>
              <a:t>적 피격이나 플레이어가 맞을 때 피가 튀기는 효과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D4283A3-E123-4EFC-A701-7C083758D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575" y="3702856"/>
            <a:ext cx="4408298" cy="27189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3399CFA-4841-FF28-F381-5F24F323CF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3128" y="3631807"/>
            <a:ext cx="4220666" cy="286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015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5F6F54-5A15-641B-28B0-FD39FE5F4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452" y="143484"/>
            <a:ext cx="9865242" cy="634521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highlight>
                  <a:srgbClr val="FFFF00"/>
                </a:highlight>
              </a:rPr>
              <a:t>TO DO</a:t>
            </a:r>
            <a:endParaRPr lang="ko-KR" altLang="en-US" dirty="0">
              <a:highlight>
                <a:srgbClr val="FFFF00"/>
              </a:highlight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E11358-97C7-B029-46DB-0AAFAE9E4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641865"/>
            <a:ext cx="11008242" cy="630473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애니메이션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스키닝</a:t>
            </a:r>
            <a:r>
              <a:rPr lang="ko-KR" altLang="en-US" sz="2000" dirty="0"/>
              <a:t> 애니메이션 기술 적용</a:t>
            </a:r>
            <a:endParaRPr lang="en-US" altLang="ko-KR" sz="2000" dirty="0"/>
          </a:p>
          <a:p>
            <a:pPr marL="914400" lvl="2" indent="0">
              <a:buNone/>
            </a:pPr>
            <a:r>
              <a:rPr lang="en-US" altLang="ko-KR" dirty="0"/>
              <a:t>-</a:t>
            </a:r>
            <a:r>
              <a:rPr lang="ko-KR" altLang="en-US" dirty="0" err="1"/>
              <a:t>스키닝</a:t>
            </a:r>
            <a:r>
              <a:rPr lang="ko-KR" altLang="en-US" dirty="0"/>
              <a:t> 효과</a:t>
            </a:r>
            <a:endParaRPr lang="en-US" altLang="ko-KR" dirty="0"/>
          </a:p>
          <a:p>
            <a:r>
              <a:rPr lang="ko-KR" altLang="en-US" sz="2000" dirty="0"/>
              <a:t>투명한적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투명값</a:t>
            </a:r>
            <a:r>
              <a:rPr lang="ko-KR" altLang="en-US" sz="2000" dirty="0"/>
              <a:t> </a:t>
            </a:r>
            <a:r>
              <a:rPr lang="ko-KR" altLang="en-US" sz="2000" dirty="0" err="1"/>
              <a:t>텍스쳐</a:t>
            </a:r>
            <a:r>
              <a:rPr lang="ko-KR" altLang="en-US" sz="2000" dirty="0"/>
              <a:t> 입히기</a:t>
            </a:r>
            <a:r>
              <a:rPr lang="en-US" altLang="ko-KR" sz="2000" dirty="0"/>
              <a:t>(</a:t>
            </a:r>
            <a:r>
              <a:rPr lang="ko-KR" altLang="en-US" sz="2000" dirty="0"/>
              <a:t>간단</a:t>
            </a:r>
            <a:r>
              <a:rPr lang="en-US" altLang="ko-KR" sz="2000" dirty="0"/>
              <a:t>)</a:t>
            </a:r>
          </a:p>
          <a:p>
            <a:pPr marL="0" indent="0">
              <a:buNone/>
            </a:pPr>
            <a:endParaRPr lang="en-US" altLang="ko-KR" sz="1200" dirty="0"/>
          </a:p>
          <a:p>
            <a:r>
              <a:rPr lang="ko-KR" altLang="en-US" sz="2000" dirty="0"/>
              <a:t>투시경</a:t>
            </a:r>
            <a:r>
              <a:rPr lang="en-US" altLang="ko-KR" sz="2000" dirty="0"/>
              <a:t>: </a:t>
            </a:r>
            <a:r>
              <a:rPr lang="ko-KR" altLang="en-US" sz="2000" dirty="0"/>
              <a:t>투명한적 </a:t>
            </a:r>
            <a:r>
              <a:rPr lang="en-US" altLang="ko-KR" sz="2000" dirty="0"/>
              <a:t>(</a:t>
            </a:r>
            <a:r>
              <a:rPr lang="ko-KR" altLang="en-US" sz="2000" dirty="0" err="1"/>
              <a:t>불룸효과</a:t>
            </a:r>
            <a:r>
              <a:rPr lang="en-US" altLang="ko-KR" sz="2000" dirty="0"/>
              <a:t>)</a:t>
            </a:r>
            <a:r>
              <a:rPr lang="ko-KR" altLang="en-US" sz="2000" dirty="0"/>
              <a:t> 적용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	-</a:t>
            </a:r>
            <a:r>
              <a:rPr lang="ko-KR" altLang="en-US" sz="2000" dirty="0" err="1"/>
              <a:t>블룸</a:t>
            </a:r>
            <a:r>
              <a:rPr lang="ko-KR" altLang="en-US" sz="2000" dirty="0"/>
              <a:t> 기술 적용</a:t>
            </a:r>
            <a:endParaRPr lang="en-US" altLang="ko-KR" sz="2000" dirty="0"/>
          </a:p>
          <a:p>
            <a:r>
              <a:rPr lang="ko-KR" altLang="en-US" sz="2000" dirty="0"/>
              <a:t>주사기</a:t>
            </a:r>
            <a:r>
              <a:rPr lang="en-US" altLang="ko-KR" sz="2000" dirty="0"/>
              <a:t>: x</a:t>
            </a:r>
          </a:p>
          <a:p>
            <a:pPr marL="0" indent="0">
              <a:buNone/>
            </a:pPr>
            <a:endParaRPr lang="en-US" altLang="ko-KR" sz="2000" dirty="0"/>
          </a:p>
          <a:p>
            <a:r>
              <a:rPr lang="ko-KR" altLang="en-US" sz="2000" dirty="0" err="1"/>
              <a:t>샷건</a:t>
            </a:r>
            <a:r>
              <a:rPr lang="en-US" altLang="ko-KR" sz="2000" dirty="0"/>
              <a:t>,… : x</a:t>
            </a:r>
          </a:p>
          <a:p>
            <a:r>
              <a:rPr lang="ko-KR" altLang="en-US" sz="2000" dirty="0"/>
              <a:t>수풀</a:t>
            </a:r>
            <a:r>
              <a:rPr lang="en-US" altLang="ko-KR" sz="2000" dirty="0"/>
              <a:t>: </a:t>
            </a:r>
            <a:r>
              <a:rPr lang="ko-KR" altLang="en-US" sz="2000" dirty="0"/>
              <a:t>빌보드로 처리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방사능</a:t>
            </a:r>
            <a:r>
              <a:rPr lang="en-US" altLang="ko-KR" sz="2000" dirty="0"/>
              <a:t>: </a:t>
            </a:r>
            <a:r>
              <a:rPr lang="ko-KR" altLang="en-US" sz="2000" dirty="0"/>
              <a:t>방사능지역에 있으면 후처리로 특정 색상과 </a:t>
            </a:r>
            <a:r>
              <a:rPr lang="ko-KR" altLang="en-US" sz="2000" dirty="0" err="1"/>
              <a:t>랜더링</a:t>
            </a:r>
            <a:r>
              <a:rPr lang="ko-KR" altLang="en-US" sz="2000" dirty="0"/>
              <a:t> 결과물 </a:t>
            </a:r>
            <a:endParaRPr lang="en-US" altLang="ko-KR" sz="2000" dirty="0"/>
          </a:p>
          <a:p>
            <a:pPr marL="914400" lvl="2" indent="0">
              <a:buNone/>
            </a:pPr>
            <a:r>
              <a:rPr lang="en-US" altLang="ko-KR" dirty="0"/>
              <a:t>-</a:t>
            </a:r>
          </a:p>
          <a:p>
            <a:r>
              <a:rPr lang="ko-KR" altLang="en-US" sz="2000" dirty="0"/>
              <a:t>카메라</a:t>
            </a:r>
            <a:r>
              <a:rPr lang="en-US" altLang="ko-KR" sz="2000" dirty="0"/>
              <a:t>: </a:t>
            </a:r>
            <a:r>
              <a:rPr lang="en-US" altLang="ko-KR" sz="2000" dirty="0" err="1"/>
              <a:t>imgui</a:t>
            </a:r>
            <a:r>
              <a:rPr lang="ko-KR" altLang="en-US" sz="2000" dirty="0" err="1"/>
              <a:t>를</a:t>
            </a:r>
            <a:r>
              <a:rPr lang="ko-KR" altLang="en-US" sz="2000" dirty="0"/>
              <a:t> 통해 최적의 카메라 이동 속도 및 오프셋 찾기</a:t>
            </a:r>
            <a:endParaRPr lang="en-US" altLang="ko-KR" sz="2000" dirty="0"/>
          </a:p>
          <a:p>
            <a:endParaRPr lang="en-US" altLang="ko-KR" dirty="0"/>
          </a:p>
        </p:txBody>
      </p:sp>
      <p:sp>
        <p:nvSpPr>
          <p:cNvPr id="4" name="별: 꼭짓점 5개 3">
            <a:extLst>
              <a:ext uri="{FF2B5EF4-FFF2-40B4-BE49-F238E27FC236}">
                <a16:creationId xmlns:a16="http://schemas.microsoft.com/office/drawing/2014/main" id="{67F5487C-706B-5F24-6BAD-EDB525ACE140}"/>
              </a:ext>
            </a:extLst>
          </p:cNvPr>
          <p:cNvSpPr/>
          <p:nvPr/>
        </p:nvSpPr>
        <p:spPr>
          <a:xfrm>
            <a:off x="7542028" y="523188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별: 꼭짓점 5개 4">
            <a:extLst>
              <a:ext uri="{FF2B5EF4-FFF2-40B4-BE49-F238E27FC236}">
                <a16:creationId xmlns:a16="http://schemas.microsoft.com/office/drawing/2014/main" id="{C0778CAD-9870-01A2-FB40-D596D02BAB94}"/>
              </a:ext>
            </a:extLst>
          </p:cNvPr>
          <p:cNvSpPr/>
          <p:nvPr/>
        </p:nvSpPr>
        <p:spPr>
          <a:xfrm>
            <a:off x="7062676" y="523188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별: 꼭짓점 5개 5">
            <a:extLst>
              <a:ext uri="{FF2B5EF4-FFF2-40B4-BE49-F238E27FC236}">
                <a16:creationId xmlns:a16="http://schemas.microsoft.com/office/drawing/2014/main" id="{D11F25F8-2FB7-46D5-E97A-D1E9426DE5A3}"/>
              </a:ext>
            </a:extLst>
          </p:cNvPr>
          <p:cNvSpPr/>
          <p:nvPr/>
        </p:nvSpPr>
        <p:spPr>
          <a:xfrm>
            <a:off x="6583324" y="523188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별: 꼭짓점 5개 6">
            <a:extLst>
              <a:ext uri="{FF2B5EF4-FFF2-40B4-BE49-F238E27FC236}">
                <a16:creationId xmlns:a16="http://schemas.microsoft.com/office/drawing/2014/main" id="{87E50DC4-6BD5-BE03-4DDB-B82240670F00}"/>
              </a:ext>
            </a:extLst>
          </p:cNvPr>
          <p:cNvSpPr/>
          <p:nvPr/>
        </p:nvSpPr>
        <p:spPr>
          <a:xfrm>
            <a:off x="6154920" y="523188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별: 꼭짓점 5개 7">
            <a:extLst>
              <a:ext uri="{FF2B5EF4-FFF2-40B4-BE49-F238E27FC236}">
                <a16:creationId xmlns:a16="http://schemas.microsoft.com/office/drawing/2014/main" id="{5F5D07D8-72EA-194A-3FD0-DFACEBC62CFC}"/>
              </a:ext>
            </a:extLst>
          </p:cNvPr>
          <p:cNvSpPr/>
          <p:nvPr/>
        </p:nvSpPr>
        <p:spPr>
          <a:xfrm>
            <a:off x="5675568" y="523188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별: 꼭짓점 5개 8">
            <a:extLst>
              <a:ext uri="{FF2B5EF4-FFF2-40B4-BE49-F238E27FC236}">
                <a16:creationId xmlns:a16="http://schemas.microsoft.com/office/drawing/2014/main" id="{DBFE9CEC-892F-DF2A-3511-AAD555FAFAC8}"/>
              </a:ext>
            </a:extLst>
          </p:cNvPr>
          <p:cNvSpPr/>
          <p:nvPr/>
        </p:nvSpPr>
        <p:spPr>
          <a:xfrm>
            <a:off x="7130902" y="1313287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별: 꼭짓점 5개 9">
            <a:extLst>
              <a:ext uri="{FF2B5EF4-FFF2-40B4-BE49-F238E27FC236}">
                <a16:creationId xmlns:a16="http://schemas.microsoft.com/office/drawing/2014/main" id="{12E240E9-64BB-6371-E806-4ED3A73DC43A}"/>
              </a:ext>
            </a:extLst>
          </p:cNvPr>
          <p:cNvSpPr/>
          <p:nvPr/>
        </p:nvSpPr>
        <p:spPr>
          <a:xfrm>
            <a:off x="6651550" y="1313287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별: 꼭짓점 5개 10">
            <a:extLst>
              <a:ext uri="{FF2B5EF4-FFF2-40B4-BE49-F238E27FC236}">
                <a16:creationId xmlns:a16="http://schemas.microsoft.com/office/drawing/2014/main" id="{E66B8F01-677B-1EFE-C2FB-8DA3DFAF58F6}"/>
              </a:ext>
            </a:extLst>
          </p:cNvPr>
          <p:cNvSpPr/>
          <p:nvPr/>
        </p:nvSpPr>
        <p:spPr>
          <a:xfrm>
            <a:off x="6172198" y="1313287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별: 꼭짓점 5개 11">
            <a:extLst>
              <a:ext uri="{FF2B5EF4-FFF2-40B4-BE49-F238E27FC236}">
                <a16:creationId xmlns:a16="http://schemas.microsoft.com/office/drawing/2014/main" id="{7A9EBC33-05CB-0807-35B3-070A5BF8E8D6}"/>
              </a:ext>
            </a:extLst>
          </p:cNvPr>
          <p:cNvSpPr/>
          <p:nvPr/>
        </p:nvSpPr>
        <p:spPr>
          <a:xfrm>
            <a:off x="5743794" y="1313287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별: 꼭짓점 5개 12">
            <a:extLst>
              <a:ext uri="{FF2B5EF4-FFF2-40B4-BE49-F238E27FC236}">
                <a16:creationId xmlns:a16="http://schemas.microsoft.com/office/drawing/2014/main" id="{DD21D176-BE0C-8672-C7E0-3184B2B38D89}"/>
              </a:ext>
            </a:extLst>
          </p:cNvPr>
          <p:cNvSpPr/>
          <p:nvPr/>
        </p:nvSpPr>
        <p:spPr>
          <a:xfrm>
            <a:off x="5264442" y="1313287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별: 꼭짓점 5개 13">
            <a:extLst>
              <a:ext uri="{FF2B5EF4-FFF2-40B4-BE49-F238E27FC236}">
                <a16:creationId xmlns:a16="http://schemas.microsoft.com/office/drawing/2014/main" id="{45C67F37-FE60-61EF-EB33-4538DC4F1E77}"/>
              </a:ext>
            </a:extLst>
          </p:cNvPr>
          <p:cNvSpPr/>
          <p:nvPr/>
        </p:nvSpPr>
        <p:spPr>
          <a:xfrm>
            <a:off x="6240424" y="2016865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별: 꼭짓점 5개 14">
            <a:extLst>
              <a:ext uri="{FF2B5EF4-FFF2-40B4-BE49-F238E27FC236}">
                <a16:creationId xmlns:a16="http://schemas.microsoft.com/office/drawing/2014/main" id="{4071E81D-544E-4390-FEDD-D582C19DF92A}"/>
              </a:ext>
            </a:extLst>
          </p:cNvPr>
          <p:cNvSpPr/>
          <p:nvPr/>
        </p:nvSpPr>
        <p:spPr>
          <a:xfrm>
            <a:off x="5761072" y="2016865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별: 꼭짓점 5개 15">
            <a:extLst>
              <a:ext uri="{FF2B5EF4-FFF2-40B4-BE49-F238E27FC236}">
                <a16:creationId xmlns:a16="http://schemas.microsoft.com/office/drawing/2014/main" id="{A907F1E7-2020-16A4-1595-45C058E2EDD5}"/>
              </a:ext>
            </a:extLst>
          </p:cNvPr>
          <p:cNvSpPr/>
          <p:nvPr/>
        </p:nvSpPr>
        <p:spPr>
          <a:xfrm>
            <a:off x="5281720" y="2016865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별: 꼭짓점 5개 16">
            <a:extLst>
              <a:ext uri="{FF2B5EF4-FFF2-40B4-BE49-F238E27FC236}">
                <a16:creationId xmlns:a16="http://schemas.microsoft.com/office/drawing/2014/main" id="{9B96F184-14A1-F9C2-7616-833CC67A0021}"/>
              </a:ext>
            </a:extLst>
          </p:cNvPr>
          <p:cNvSpPr/>
          <p:nvPr/>
        </p:nvSpPr>
        <p:spPr>
          <a:xfrm>
            <a:off x="4853316" y="2016865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별: 꼭짓점 5개 17">
            <a:extLst>
              <a:ext uri="{FF2B5EF4-FFF2-40B4-BE49-F238E27FC236}">
                <a16:creationId xmlns:a16="http://schemas.microsoft.com/office/drawing/2014/main" id="{BC2952B7-3679-406C-14CB-E1229B6D38DF}"/>
              </a:ext>
            </a:extLst>
          </p:cNvPr>
          <p:cNvSpPr/>
          <p:nvPr/>
        </p:nvSpPr>
        <p:spPr>
          <a:xfrm>
            <a:off x="4373964" y="2016865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별: 꼭짓점 5개 18">
            <a:extLst>
              <a:ext uri="{FF2B5EF4-FFF2-40B4-BE49-F238E27FC236}">
                <a16:creationId xmlns:a16="http://schemas.microsoft.com/office/drawing/2014/main" id="{3D70AC6D-9445-6887-765B-F6F45FB028FA}"/>
              </a:ext>
            </a:extLst>
          </p:cNvPr>
          <p:cNvSpPr/>
          <p:nvPr/>
        </p:nvSpPr>
        <p:spPr>
          <a:xfrm>
            <a:off x="4755411" y="4009206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별: 꼭짓점 5개 19">
            <a:extLst>
              <a:ext uri="{FF2B5EF4-FFF2-40B4-BE49-F238E27FC236}">
                <a16:creationId xmlns:a16="http://schemas.microsoft.com/office/drawing/2014/main" id="{A828067D-98B6-771E-499A-053CE4C7E2E0}"/>
              </a:ext>
            </a:extLst>
          </p:cNvPr>
          <p:cNvSpPr/>
          <p:nvPr/>
        </p:nvSpPr>
        <p:spPr>
          <a:xfrm>
            <a:off x="4276059" y="4009206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별: 꼭짓점 5개 20">
            <a:extLst>
              <a:ext uri="{FF2B5EF4-FFF2-40B4-BE49-F238E27FC236}">
                <a16:creationId xmlns:a16="http://schemas.microsoft.com/office/drawing/2014/main" id="{8D4E4DD0-903B-D0B1-7D05-246E26306178}"/>
              </a:ext>
            </a:extLst>
          </p:cNvPr>
          <p:cNvSpPr/>
          <p:nvPr/>
        </p:nvSpPr>
        <p:spPr>
          <a:xfrm>
            <a:off x="3796707" y="4009206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별: 꼭짓점 5개 21">
            <a:extLst>
              <a:ext uri="{FF2B5EF4-FFF2-40B4-BE49-F238E27FC236}">
                <a16:creationId xmlns:a16="http://schemas.microsoft.com/office/drawing/2014/main" id="{AC34EC22-E26E-99F9-8F6A-1B7B3CCE5DDA}"/>
              </a:ext>
            </a:extLst>
          </p:cNvPr>
          <p:cNvSpPr/>
          <p:nvPr/>
        </p:nvSpPr>
        <p:spPr>
          <a:xfrm>
            <a:off x="3368303" y="4009206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별: 꼭짓점 5개 22">
            <a:extLst>
              <a:ext uri="{FF2B5EF4-FFF2-40B4-BE49-F238E27FC236}">
                <a16:creationId xmlns:a16="http://schemas.microsoft.com/office/drawing/2014/main" id="{DEC69538-7299-0AC9-E24B-DA0C45C24FEC}"/>
              </a:ext>
            </a:extLst>
          </p:cNvPr>
          <p:cNvSpPr/>
          <p:nvPr/>
        </p:nvSpPr>
        <p:spPr>
          <a:xfrm>
            <a:off x="2888951" y="4009206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별: 꼭짓점 5개 23">
            <a:extLst>
              <a:ext uri="{FF2B5EF4-FFF2-40B4-BE49-F238E27FC236}">
                <a16:creationId xmlns:a16="http://schemas.microsoft.com/office/drawing/2014/main" id="{7615435E-060C-BA23-370B-D5C917EDE997}"/>
              </a:ext>
            </a:extLst>
          </p:cNvPr>
          <p:cNvSpPr/>
          <p:nvPr/>
        </p:nvSpPr>
        <p:spPr>
          <a:xfrm>
            <a:off x="9905114" y="4827913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별: 꼭짓점 5개 24">
            <a:extLst>
              <a:ext uri="{FF2B5EF4-FFF2-40B4-BE49-F238E27FC236}">
                <a16:creationId xmlns:a16="http://schemas.microsoft.com/office/drawing/2014/main" id="{D3351C2C-A89A-2823-FD3F-D65E1B5A1E7D}"/>
              </a:ext>
            </a:extLst>
          </p:cNvPr>
          <p:cNvSpPr/>
          <p:nvPr/>
        </p:nvSpPr>
        <p:spPr>
          <a:xfrm>
            <a:off x="9425762" y="4827913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별: 꼭짓점 5개 25">
            <a:extLst>
              <a:ext uri="{FF2B5EF4-FFF2-40B4-BE49-F238E27FC236}">
                <a16:creationId xmlns:a16="http://schemas.microsoft.com/office/drawing/2014/main" id="{73F3B797-DE6C-F8EB-D38A-D514C60EB29C}"/>
              </a:ext>
            </a:extLst>
          </p:cNvPr>
          <p:cNvSpPr/>
          <p:nvPr/>
        </p:nvSpPr>
        <p:spPr>
          <a:xfrm>
            <a:off x="8946410" y="4827913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별: 꼭짓점 5개 26">
            <a:extLst>
              <a:ext uri="{FF2B5EF4-FFF2-40B4-BE49-F238E27FC236}">
                <a16:creationId xmlns:a16="http://schemas.microsoft.com/office/drawing/2014/main" id="{07AC1232-F04D-B21B-4250-2C498E00D77A}"/>
              </a:ext>
            </a:extLst>
          </p:cNvPr>
          <p:cNvSpPr/>
          <p:nvPr/>
        </p:nvSpPr>
        <p:spPr>
          <a:xfrm>
            <a:off x="8518006" y="4827913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별: 꼭짓점 5개 27">
            <a:extLst>
              <a:ext uri="{FF2B5EF4-FFF2-40B4-BE49-F238E27FC236}">
                <a16:creationId xmlns:a16="http://schemas.microsoft.com/office/drawing/2014/main" id="{B197CFDB-7110-BF52-D7B7-FC935385860B}"/>
              </a:ext>
            </a:extLst>
          </p:cNvPr>
          <p:cNvSpPr/>
          <p:nvPr/>
        </p:nvSpPr>
        <p:spPr>
          <a:xfrm>
            <a:off x="8038654" y="4827913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별: 꼭짓점 5개 28">
            <a:extLst>
              <a:ext uri="{FF2B5EF4-FFF2-40B4-BE49-F238E27FC236}">
                <a16:creationId xmlns:a16="http://schemas.microsoft.com/office/drawing/2014/main" id="{F95F116C-CF9F-559A-3247-70201D742D97}"/>
              </a:ext>
            </a:extLst>
          </p:cNvPr>
          <p:cNvSpPr/>
          <p:nvPr/>
        </p:nvSpPr>
        <p:spPr>
          <a:xfrm>
            <a:off x="9271147" y="5585419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별: 꼭짓점 5개 29">
            <a:extLst>
              <a:ext uri="{FF2B5EF4-FFF2-40B4-BE49-F238E27FC236}">
                <a16:creationId xmlns:a16="http://schemas.microsoft.com/office/drawing/2014/main" id="{56550F15-1784-A6F3-900D-3BD0ED9970A2}"/>
              </a:ext>
            </a:extLst>
          </p:cNvPr>
          <p:cNvSpPr/>
          <p:nvPr/>
        </p:nvSpPr>
        <p:spPr>
          <a:xfrm>
            <a:off x="8791795" y="5585419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별: 꼭짓점 5개 30">
            <a:extLst>
              <a:ext uri="{FF2B5EF4-FFF2-40B4-BE49-F238E27FC236}">
                <a16:creationId xmlns:a16="http://schemas.microsoft.com/office/drawing/2014/main" id="{43FC6A3B-450D-EA0A-F71D-EB5D656611C1}"/>
              </a:ext>
            </a:extLst>
          </p:cNvPr>
          <p:cNvSpPr/>
          <p:nvPr/>
        </p:nvSpPr>
        <p:spPr>
          <a:xfrm>
            <a:off x="8312443" y="5585419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별: 꼭짓점 5개 31">
            <a:extLst>
              <a:ext uri="{FF2B5EF4-FFF2-40B4-BE49-F238E27FC236}">
                <a16:creationId xmlns:a16="http://schemas.microsoft.com/office/drawing/2014/main" id="{170E22EE-1674-005D-2B0D-7E9D2B7B2A9B}"/>
              </a:ext>
            </a:extLst>
          </p:cNvPr>
          <p:cNvSpPr/>
          <p:nvPr/>
        </p:nvSpPr>
        <p:spPr>
          <a:xfrm>
            <a:off x="7884039" y="5585419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별: 꼭짓점 5개 32">
            <a:extLst>
              <a:ext uri="{FF2B5EF4-FFF2-40B4-BE49-F238E27FC236}">
                <a16:creationId xmlns:a16="http://schemas.microsoft.com/office/drawing/2014/main" id="{908DE411-4286-A076-5A67-29273C07EE18}"/>
              </a:ext>
            </a:extLst>
          </p:cNvPr>
          <p:cNvSpPr/>
          <p:nvPr/>
        </p:nvSpPr>
        <p:spPr>
          <a:xfrm>
            <a:off x="7404687" y="5585419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242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9C0F357-3DBE-EC4E-9DF5-4944B89B0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82448"/>
            <a:ext cx="12041372" cy="4351338"/>
          </a:xfrm>
        </p:spPr>
        <p:txBody>
          <a:bodyPr>
            <a:normAutofit/>
          </a:bodyPr>
          <a:lstStyle/>
          <a:p>
            <a:r>
              <a:rPr lang="ko-KR" altLang="en-US" dirty="0"/>
              <a:t>대량의 객체 처리</a:t>
            </a:r>
            <a:r>
              <a:rPr lang="en-US" altLang="ko-KR" dirty="0"/>
              <a:t>: </a:t>
            </a:r>
          </a:p>
          <a:p>
            <a:pPr marL="0" indent="0">
              <a:buNone/>
            </a:pPr>
            <a:r>
              <a:rPr lang="ko-KR" altLang="en-US" dirty="0"/>
              <a:t>공간 분할 기법 </a:t>
            </a:r>
            <a:r>
              <a:rPr lang="en-US" altLang="ko-KR" dirty="0"/>
              <a:t>,</a:t>
            </a:r>
            <a:r>
              <a:rPr lang="ko-KR" altLang="en-US" dirty="0" err="1"/>
              <a:t>메쉬</a:t>
            </a:r>
            <a:r>
              <a:rPr lang="ko-KR" altLang="en-US" dirty="0"/>
              <a:t> </a:t>
            </a:r>
            <a:r>
              <a:rPr lang="ko-KR" altLang="en-US" dirty="0" err="1"/>
              <a:t>인스턴싱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배치처리 렌더링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그림자 및 조명</a:t>
            </a:r>
            <a:r>
              <a:rPr lang="en-US" altLang="ko-KR" dirty="0"/>
              <a:t>: </a:t>
            </a:r>
            <a:r>
              <a:rPr lang="ko-KR" altLang="en-US" dirty="0"/>
              <a:t>그림자 매핑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UI </a:t>
            </a:r>
            <a:r>
              <a:rPr lang="ko-KR" altLang="en-US" dirty="0"/>
              <a:t>띄우기</a:t>
            </a:r>
            <a:r>
              <a:rPr lang="en-US" altLang="ko-KR" dirty="0"/>
              <a:t>: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6" name="별: 꼭짓점 5개 5">
            <a:extLst>
              <a:ext uri="{FF2B5EF4-FFF2-40B4-BE49-F238E27FC236}">
                <a16:creationId xmlns:a16="http://schemas.microsoft.com/office/drawing/2014/main" id="{361B0F19-D3A6-2B9A-917A-FFFF072E35AC}"/>
              </a:ext>
            </a:extLst>
          </p:cNvPr>
          <p:cNvSpPr/>
          <p:nvPr/>
        </p:nvSpPr>
        <p:spPr>
          <a:xfrm>
            <a:off x="5417735" y="1182448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별: 꼭짓점 5개 6">
            <a:extLst>
              <a:ext uri="{FF2B5EF4-FFF2-40B4-BE49-F238E27FC236}">
                <a16:creationId xmlns:a16="http://schemas.microsoft.com/office/drawing/2014/main" id="{B75C119A-F941-20DC-0924-BA73B7B8C6DD}"/>
              </a:ext>
            </a:extLst>
          </p:cNvPr>
          <p:cNvSpPr/>
          <p:nvPr/>
        </p:nvSpPr>
        <p:spPr>
          <a:xfrm>
            <a:off x="4938383" y="1182448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별: 꼭짓점 5개 7">
            <a:extLst>
              <a:ext uri="{FF2B5EF4-FFF2-40B4-BE49-F238E27FC236}">
                <a16:creationId xmlns:a16="http://schemas.microsoft.com/office/drawing/2014/main" id="{B235C604-B761-C2BC-C4A8-BCD71D51D4A7}"/>
              </a:ext>
            </a:extLst>
          </p:cNvPr>
          <p:cNvSpPr/>
          <p:nvPr/>
        </p:nvSpPr>
        <p:spPr>
          <a:xfrm>
            <a:off x="4459031" y="1182448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별: 꼭짓점 5개 8">
            <a:extLst>
              <a:ext uri="{FF2B5EF4-FFF2-40B4-BE49-F238E27FC236}">
                <a16:creationId xmlns:a16="http://schemas.microsoft.com/office/drawing/2014/main" id="{25D94241-9C49-2CCB-72C3-E7BABE5F8B9F}"/>
              </a:ext>
            </a:extLst>
          </p:cNvPr>
          <p:cNvSpPr/>
          <p:nvPr/>
        </p:nvSpPr>
        <p:spPr>
          <a:xfrm>
            <a:off x="4030627" y="1182448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별: 꼭짓점 5개 9">
            <a:extLst>
              <a:ext uri="{FF2B5EF4-FFF2-40B4-BE49-F238E27FC236}">
                <a16:creationId xmlns:a16="http://schemas.microsoft.com/office/drawing/2014/main" id="{CEE3D254-676C-194A-8F85-C95E1A5BD6EB}"/>
              </a:ext>
            </a:extLst>
          </p:cNvPr>
          <p:cNvSpPr/>
          <p:nvPr/>
        </p:nvSpPr>
        <p:spPr>
          <a:xfrm>
            <a:off x="3551275" y="1182448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별: 꼭짓점 5개 10">
            <a:extLst>
              <a:ext uri="{FF2B5EF4-FFF2-40B4-BE49-F238E27FC236}">
                <a16:creationId xmlns:a16="http://schemas.microsoft.com/office/drawing/2014/main" id="{E194444C-0782-B5DD-60C2-CF0ECB59CA7A}"/>
              </a:ext>
            </a:extLst>
          </p:cNvPr>
          <p:cNvSpPr/>
          <p:nvPr/>
        </p:nvSpPr>
        <p:spPr>
          <a:xfrm>
            <a:off x="6849141" y="2663781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별: 꼭짓점 5개 11">
            <a:extLst>
              <a:ext uri="{FF2B5EF4-FFF2-40B4-BE49-F238E27FC236}">
                <a16:creationId xmlns:a16="http://schemas.microsoft.com/office/drawing/2014/main" id="{013871C5-8AAC-4758-903B-AD4982C171B5}"/>
              </a:ext>
            </a:extLst>
          </p:cNvPr>
          <p:cNvSpPr/>
          <p:nvPr/>
        </p:nvSpPr>
        <p:spPr>
          <a:xfrm>
            <a:off x="6369789" y="2663781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별: 꼭짓점 5개 12">
            <a:extLst>
              <a:ext uri="{FF2B5EF4-FFF2-40B4-BE49-F238E27FC236}">
                <a16:creationId xmlns:a16="http://schemas.microsoft.com/office/drawing/2014/main" id="{08DDF52B-8EE9-B7FD-3905-C5DDC83FA17E}"/>
              </a:ext>
            </a:extLst>
          </p:cNvPr>
          <p:cNvSpPr/>
          <p:nvPr/>
        </p:nvSpPr>
        <p:spPr>
          <a:xfrm>
            <a:off x="5890437" y="2663781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별: 꼭짓점 5개 13">
            <a:extLst>
              <a:ext uri="{FF2B5EF4-FFF2-40B4-BE49-F238E27FC236}">
                <a16:creationId xmlns:a16="http://schemas.microsoft.com/office/drawing/2014/main" id="{0599EF67-F525-7969-8722-741573598D30}"/>
              </a:ext>
            </a:extLst>
          </p:cNvPr>
          <p:cNvSpPr/>
          <p:nvPr/>
        </p:nvSpPr>
        <p:spPr>
          <a:xfrm>
            <a:off x="5462033" y="2663781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별: 꼭짓점 5개 14">
            <a:extLst>
              <a:ext uri="{FF2B5EF4-FFF2-40B4-BE49-F238E27FC236}">
                <a16:creationId xmlns:a16="http://schemas.microsoft.com/office/drawing/2014/main" id="{EC1E8149-8B5C-E638-1B14-5EF1BA2717E7}"/>
              </a:ext>
            </a:extLst>
          </p:cNvPr>
          <p:cNvSpPr/>
          <p:nvPr/>
        </p:nvSpPr>
        <p:spPr>
          <a:xfrm>
            <a:off x="4982681" y="2663781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별: 꼭짓점 5개 15">
            <a:extLst>
              <a:ext uri="{FF2B5EF4-FFF2-40B4-BE49-F238E27FC236}">
                <a16:creationId xmlns:a16="http://schemas.microsoft.com/office/drawing/2014/main" id="{3B7006EC-F1B3-0536-1A6C-33121EC0246C}"/>
              </a:ext>
            </a:extLst>
          </p:cNvPr>
          <p:cNvSpPr/>
          <p:nvPr/>
        </p:nvSpPr>
        <p:spPr>
          <a:xfrm>
            <a:off x="4047905" y="3729040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별: 꼭짓점 5개 16">
            <a:extLst>
              <a:ext uri="{FF2B5EF4-FFF2-40B4-BE49-F238E27FC236}">
                <a16:creationId xmlns:a16="http://schemas.microsoft.com/office/drawing/2014/main" id="{AD1D5245-2487-8779-3879-CC989526E5C3}"/>
              </a:ext>
            </a:extLst>
          </p:cNvPr>
          <p:cNvSpPr/>
          <p:nvPr/>
        </p:nvSpPr>
        <p:spPr>
          <a:xfrm>
            <a:off x="3568553" y="3729040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별: 꼭짓점 5개 17">
            <a:extLst>
              <a:ext uri="{FF2B5EF4-FFF2-40B4-BE49-F238E27FC236}">
                <a16:creationId xmlns:a16="http://schemas.microsoft.com/office/drawing/2014/main" id="{E23DC26D-1EB2-18FF-4197-BF3AD5163541}"/>
              </a:ext>
            </a:extLst>
          </p:cNvPr>
          <p:cNvSpPr/>
          <p:nvPr/>
        </p:nvSpPr>
        <p:spPr>
          <a:xfrm>
            <a:off x="3089201" y="3729040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별: 꼭짓점 5개 18">
            <a:extLst>
              <a:ext uri="{FF2B5EF4-FFF2-40B4-BE49-F238E27FC236}">
                <a16:creationId xmlns:a16="http://schemas.microsoft.com/office/drawing/2014/main" id="{E6F20182-075F-7B0B-54B8-54CC4A758C6D}"/>
              </a:ext>
            </a:extLst>
          </p:cNvPr>
          <p:cNvSpPr/>
          <p:nvPr/>
        </p:nvSpPr>
        <p:spPr>
          <a:xfrm>
            <a:off x="2660797" y="3729040"/>
            <a:ext cx="411126" cy="410395"/>
          </a:xfrm>
          <a:prstGeom prst="star5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별: 꼭짓점 5개 19">
            <a:extLst>
              <a:ext uri="{FF2B5EF4-FFF2-40B4-BE49-F238E27FC236}">
                <a16:creationId xmlns:a16="http://schemas.microsoft.com/office/drawing/2014/main" id="{7B30C917-FC66-D95A-F513-20BAFE1ECFFE}"/>
              </a:ext>
            </a:extLst>
          </p:cNvPr>
          <p:cNvSpPr/>
          <p:nvPr/>
        </p:nvSpPr>
        <p:spPr>
          <a:xfrm>
            <a:off x="2181445" y="3729040"/>
            <a:ext cx="411126" cy="410395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654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334</Words>
  <Application>Microsoft Office PowerPoint</Application>
  <PresentationFormat>와이드스크린</PresentationFormat>
  <Paragraphs>69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COLONY 에서 사용할 기법</vt:lpstr>
      <vt:lpstr>19년도 공학대전  Direct X 11 또는 12연구 목적</vt:lpstr>
      <vt:lpstr>COLOY에서 필요한 게임 기술</vt:lpstr>
      <vt:lpstr>Bloom 효과 기술  -&gt; 투명한 몬스터에 적용</vt:lpstr>
      <vt:lpstr>PowerPoint 프레젠테이션</vt:lpstr>
      <vt:lpstr>Imgui라이브러리를  연동을 통한 카메라 설정 UI</vt:lpstr>
      <vt:lpstr>파티클 렌더링 </vt:lpstr>
      <vt:lpstr>TO DO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연구분야에 관한 ppt</dc:title>
  <dc:creator>도한 김</dc:creator>
  <cp:lastModifiedBy>도한 김</cp:lastModifiedBy>
  <cp:revision>6</cp:revision>
  <dcterms:created xsi:type="dcterms:W3CDTF">2023-11-22T13:10:00Z</dcterms:created>
  <dcterms:modified xsi:type="dcterms:W3CDTF">2023-11-24T10:53:05Z</dcterms:modified>
</cp:coreProperties>
</file>

<file path=docProps/thumbnail.jpeg>
</file>